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2"/>
  </p:notesMasterIdLst>
  <p:sldIdLst>
    <p:sldId id="257" r:id="rId2"/>
    <p:sldId id="263" r:id="rId3"/>
    <p:sldId id="261" r:id="rId4"/>
    <p:sldId id="259" r:id="rId5"/>
    <p:sldId id="287" r:id="rId6"/>
    <p:sldId id="267" r:id="rId7"/>
    <p:sldId id="273" r:id="rId8"/>
    <p:sldId id="269" r:id="rId9"/>
    <p:sldId id="286" r:id="rId10"/>
    <p:sldId id="265" r:id="rId11"/>
  </p:sldIdLst>
  <p:sldSz cx="9144000" cy="6858000" type="screen4x3"/>
  <p:notesSz cx="6797675" cy="992663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378" autoAdjust="0"/>
    <p:restoredTop sz="94660"/>
  </p:normalViewPr>
  <p:slideViewPr>
    <p:cSldViewPr>
      <p:cViewPr>
        <p:scale>
          <a:sx n="100" d="100"/>
          <a:sy n="100" d="100"/>
        </p:scale>
        <p:origin x="-996" y="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B7132F2-0022-42F3-B3E6-CC52509F5682}" type="datetimeFigureOut">
              <a:rPr lang="es-ES"/>
              <a:pPr>
                <a:defRPr/>
              </a:pPr>
              <a:t>16/09/2014</a:t>
            </a:fld>
            <a:endParaRPr lang="es-E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32E3086-8E45-439D-B663-AA1839140A0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8476908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9DB4F-530C-4FD8-A41B-191139A31A91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231975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10CA45-4CC3-406D-85B6-E9CEB13D06CD}" type="datetime1">
              <a:rPr lang="es-ES" smtClean="0"/>
              <a:pPr>
                <a:defRPr/>
              </a:pPr>
              <a:t>16/09/2014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873534-DE7C-4936-BBC3-BAF9A7D8D00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1DC49A-2E60-4CDE-AF8A-D55E689AEAE8}" type="datetime1">
              <a:rPr lang="es-ES" smtClean="0"/>
              <a:pPr>
                <a:defRPr/>
              </a:pPr>
              <a:t>16/09/2014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B810CE-F9C0-4BC2-85CD-312EFE92E9E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293E86-CAF4-4CCC-9683-9D20E801C366}" type="datetime1">
              <a:rPr lang="es-ES" smtClean="0"/>
              <a:pPr>
                <a:defRPr/>
              </a:pPr>
              <a:t>16/09/2014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9509F4-2721-44BD-A4EB-34341A2142C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6F3E47-A41B-436C-9B33-59C077EC11FB}" type="datetime1">
              <a:rPr lang="es-ES" smtClean="0"/>
              <a:pPr>
                <a:defRPr/>
              </a:pPr>
              <a:t>16/09/2014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E851A7-1B79-4743-B396-5B931F60ABA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6A5374-9805-4D93-9E52-91DC8408996F}" type="datetime1">
              <a:rPr lang="es-ES" smtClean="0"/>
              <a:pPr>
                <a:defRPr/>
              </a:pPr>
              <a:t>16/09/2014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D1742-D8FA-4448-ACFF-DA6AE4D24C7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B71C10-0FA4-43EF-946C-7017BE88453C}" type="datetime1">
              <a:rPr lang="es-ES" smtClean="0"/>
              <a:pPr>
                <a:defRPr/>
              </a:pPr>
              <a:t>16/09/2014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2089F1-A3D2-4600-993B-923B5E95BA53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ABA16-54A1-4AC6-9F70-80F97A942D6F}" type="datetime1">
              <a:rPr lang="es-ES" smtClean="0"/>
              <a:pPr>
                <a:defRPr/>
              </a:pPr>
              <a:t>16/09/2014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BAD24-BCA6-4357-8436-53852CF33D0F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565591-AFD1-4CAF-965D-7A2876B4F72D}" type="datetime1">
              <a:rPr lang="es-ES" smtClean="0"/>
              <a:pPr>
                <a:defRPr/>
              </a:pPr>
              <a:t>16/09/2014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56AF0-A92A-46AA-A6E1-E914CD0396A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2F3C56-2CA4-47FC-8B34-E42BF9919353}" type="datetime1">
              <a:rPr lang="es-ES" smtClean="0"/>
              <a:pPr>
                <a:defRPr/>
              </a:pPr>
              <a:t>16/09/2014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785061-EA95-4F57-8D67-F2D2186A448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F96478-9295-4742-AD31-B6CA44BADB0C}" type="datetime1">
              <a:rPr lang="es-ES" smtClean="0"/>
              <a:pPr>
                <a:defRPr/>
              </a:pPr>
              <a:t>16/09/2014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30F20A-DFBA-4AA1-A8FC-902FE5FD5FE1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D1E65D-2526-4A18-87C7-FC8B0BCD04E8}" type="datetime1">
              <a:rPr lang="es-ES" smtClean="0"/>
              <a:pPr>
                <a:defRPr/>
              </a:pPr>
              <a:t>16/09/2014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9D912A-60A3-4800-8726-AAA6A2E7678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ECBADA-3103-4758-AE10-62BEC18DF590}" type="datetime1">
              <a:rPr lang="es-ES" smtClean="0"/>
              <a:pPr>
                <a:defRPr/>
              </a:pPr>
              <a:t>16/09/2014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7D79A0E-8D6F-487F-BCE5-8B8C8D6FF7E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google.com/imgres?imgurl=http://www.tucineencasa.com/images/idiomas.jpg&amp;imgrefurl=http://foro.univision.com/t5/Amarte-es-mi-Pecado/CUANTOS-CUALES-IDIOMAS-HABLAN/m-p/45072683&amp;usg=__qSd4E8mmojl3GAnI_n3IpUGThV8=&amp;h=442&amp;w=479&amp;sz=26&amp;hl=es&amp;start=10&amp;zoom=1&amp;tbnid=nVrPPoPgBDnUvM:&amp;tbnh=119&amp;tbnw=129&amp;prev=/images?q=hablo+idiomas&amp;hl=es&amp;sa=G&amp;gbv=2&amp;tbs=isch:1&amp;itb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oisanroque.es/" TargetMode="External"/><Relationship Id="rId2" Type="http://schemas.openxmlformats.org/officeDocument/2006/relationships/hyperlink" Target="http://www.mec.es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hyperlink" Target="mailto:11700081.edu@juntadeandalucia.e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es/url?sa=t&amp;source=web&amp;cd=17&amp;ved=0CEMQFjAGOAo&amp;url=http://es-la.facebook.com/pages/Escuela-Oficial-de-Idiomas-de-San-Roque/113459838670515&amp;ei=iUBvTtvzAsmohAfb8ZWrCQ&amp;usg=AFQjCNHVmKpA7ywPZeFvVIFCiNo5pHGfiQ" TargetMode="External"/><Relationship Id="rId2" Type="http://schemas.openxmlformats.org/officeDocument/2006/relationships/hyperlink" Target="mailto:aaeoisanroque@hotmail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hyperlink" Target="http://www.eoisanroque.es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edificio diego salin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2204864"/>
            <a:ext cx="2520280" cy="3096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38" name="2 CuadroTexto"/>
          <p:cNvSpPr txBox="1">
            <a:spLocks noChangeArrowheads="1"/>
          </p:cNvSpPr>
          <p:nvPr/>
        </p:nvSpPr>
        <p:spPr bwMode="auto">
          <a:xfrm>
            <a:off x="179513" y="428625"/>
            <a:ext cx="748883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00B0F0"/>
                </a:solidFill>
                <a:latin typeface="Calibri" pitchFamily="34" charset="0"/>
              </a:rPr>
              <a:t>      La EOI de San Roque te da la bienvenida al nuevo curso escolar</a:t>
            </a:r>
            <a:endParaRPr lang="es-ES" sz="3200" b="1" dirty="0">
              <a:solidFill>
                <a:srgbClr val="00B0F0"/>
              </a:solidFill>
              <a:latin typeface="Calibri" pitchFamily="34" charset="0"/>
            </a:endParaRPr>
          </a:p>
        </p:txBody>
      </p:sp>
      <p:pic>
        <p:nvPicPr>
          <p:cNvPr id="14339" name="Picture 5" descr="C:\Users\jerry\AppData\Local\Microsoft\Windows\Temporary Internet Files\Low\Content.IE5\S94REMSL\eoi-logoF3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132936"/>
            <a:ext cx="2520280" cy="246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844824"/>
            <a:ext cx="2736304" cy="1628204"/>
          </a:xfrm>
          <a:prstGeom prst="rect">
            <a:avLst/>
          </a:prstGeom>
        </p:spPr>
      </p:pic>
      <p:pic>
        <p:nvPicPr>
          <p:cNvPr id="10" name="0 Imagen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5445224"/>
            <a:ext cx="1872208" cy="1288157"/>
          </a:xfrm>
          <a:prstGeom prst="rect">
            <a:avLst/>
          </a:prstGeom>
        </p:spPr>
      </p:pic>
      <p:pic>
        <p:nvPicPr>
          <p:cNvPr id="11" name="0 Imagen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8150"/>
            <a:ext cx="2452370" cy="1339850"/>
          </a:xfrm>
          <a:prstGeom prst="rect">
            <a:avLst/>
          </a:prstGeom>
        </p:spPr>
      </p:pic>
      <p:pic>
        <p:nvPicPr>
          <p:cNvPr id="12" name="0 Imagen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00808"/>
            <a:ext cx="2160290" cy="1360458"/>
          </a:xfrm>
          <a:prstGeom prst="rect">
            <a:avLst/>
          </a:prstGeom>
        </p:spPr>
      </p:pic>
      <p:pic>
        <p:nvPicPr>
          <p:cNvPr id="13" name="0 Imagen"/>
          <p:cNvPicPr/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980728"/>
            <a:ext cx="3168352" cy="1134616"/>
          </a:xfrm>
          <a:prstGeom prst="rect">
            <a:avLst/>
          </a:prstGeom>
        </p:spPr>
      </p:pic>
      <p:pic>
        <p:nvPicPr>
          <p:cNvPr id="14" name="13 Imagen" descr="G:\PEN TOSHIBA\Pen León Azul 2\Logos- XXV Aniversario\juntadeandalucia.jpg"/>
          <p:cNvPicPr/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0"/>
            <a:ext cx="1295400" cy="1203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14 Imagen" descr="untitled 2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347864" y="4005064"/>
            <a:ext cx="2585170" cy="245591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4 Imagen" descr="CUIDEMOS LA ESCUELA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4214818"/>
            <a:ext cx="31432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1 Título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928694"/>
          </a:xfrm>
        </p:spPr>
        <p:txBody>
          <a:bodyPr>
            <a:normAutofit/>
          </a:bodyPr>
          <a:lstStyle/>
          <a:p>
            <a:r>
              <a:rPr lang="es-ES" sz="3200" b="1" dirty="0" smtClean="0"/>
              <a:t>ESCUELA OFICIAL DE IDIOMAS DE SAN ROQUE</a:t>
            </a:r>
          </a:p>
        </p:txBody>
      </p:sp>
      <p:sp>
        <p:nvSpPr>
          <p:cNvPr id="28675" name="2 Marcador de contenido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/>
          <a:lstStyle/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un espacio de respeto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compañerismo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puntualidad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móviles apagados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… y a disfrutar aprendiendo</a:t>
            </a:r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</p:txBody>
      </p:sp>
      <p:pic>
        <p:nvPicPr>
          <p:cNvPr id="35844" name="3 Imagen" descr="MOVIL APAGADO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128586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16" descr="Aprendiendo%20idioma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4357694"/>
            <a:ext cx="38163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t3.gstatic.com/images?q=tbn:ANd9GcQhRS7rRX3P3TuOVbpfGLjkryDE_xNUgZST-T7zcxoIK4VwO0AOt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1500174"/>
            <a:ext cx="2266950" cy="20193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Título"/>
          <p:cNvSpPr>
            <a:spLocks noGrp="1"/>
          </p:cNvSpPr>
          <p:nvPr>
            <p:ph type="title"/>
          </p:nvPr>
        </p:nvSpPr>
        <p:spPr>
          <a:xfrm>
            <a:off x="0" y="1556792"/>
            <a:ext cx="8748464" cy="1080120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s-ES" sz="3200" b="1" dirty="0" smtClean="0"/>
              <a:t>ESCUELA OFICIAL DE IDIOMAS DE SAN ROQUE</a:t>
            </a:r>
            <a:r>
              <a:rPr lang="es-ES" sz="4000" b="1" dirty="0" smtClean="0"/>
              <a:t/>
            </a:r>
            <a:br>
              <a:rPr lang="es-ES" sz="4000" b="1" dirty="0" smtClean="0"/>
            </a:br>
            <a:r>
              <a:rPr lang="es-ES" sz="2700" b="1" u="sng" dirty="0" smtClean="0">
                <a:solidFill>
                  <a:srgbClr val="FF0000"/>
                </a:solidFill>
              </a:rPr>
              <a:t>ALUMNADO</a:t>
            </a: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* INGLÉS PRESENCIAL 679 </a:t>
            </a: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Aharoni" pitchFamily="2" charset="-79"/>
              </a:rPr>
              <a:t/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Aharoni" pitchFamily="2" charset="-79"/>
              </a:rPr>
            </a:b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* INGLÉS CAL 75</a:t>
            </a:r>
            <a:b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</a:b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* INGLÉS SEMI </a:t>
            </a: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192</a:t>
            </a: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Aharoni" pitchFamily="2" charset="-79"/>
              </a:rPr>
              <a:t>	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Aharoni" pitchFamily="2" charset="-79"/>
              </a:rPr>
            </a:b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* FRANCÉS 150</a:t>
            </a: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/>
            </a:r>
            <a:b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</a:b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* ALEMÁN 96</a:t>
            </a:r>
            <a:b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</a:b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* ALEMÁN SEMI 78</a:t>
            </a: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	</a:t>
            </a:r>
            <a:b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</a:b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* ESPAÑOL PARA EXTRANJEROS 55 – </a:t>
            </a:r>
            <a:r>
              <a:rPr lang="es-ES" sz="2400" b="1" dirty="0" smtClean="0">
                <a:solidFill>
                  <a:srgbClr val="002060"/>
                </a:solidFill>
                <a:latin typeface="+mn-lt"/>
                <a:cs typeface="Aharoni" pitchFamily="2" charset="-79"/>
              </a:rPr>
              <a:t>TOTAL 1325 ALUMNOS</a:t>
            </a:r>
            <a:r>
              <a:rPr lang="es-ES" sz="2400" b="1" dirty="0">
                <a:solidFill>
                  <a:srgbClr val="002060"/>
                </a:solidFill>
                <a:latin typeface="+mn-lt"/>
                <a:cs typeface="Aharoni" pitchFamily="2" charset="-79"/>
              </a:rPr>
              <a:t/>
            </a:r>
            <a:br>
              <a:rPr lang="es-ES" sz="2400" b="1" dirty="0">
                <a:solidFill>
                  <a:srgbClr val="002060"/>
                </a:solidFill>
                <a:latin typeface="+mn-lt"/>
                <a:cs typeface="Aharoni" pitchFamily="2" charset="-79"/>
              </a:rPr>
            </a:b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* </a:t>
            </a: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THAT´S </a:t>
            </a: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ENGLISH 500 vacantes- Abierto Plazo </a:t>
            </a: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preinscripción</a:t>
            </a:r>
            <a:b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</a:b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(11 al 20 de Septiembre) NB y NI</a:t>
            </a: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/>
            </a:r>
            <a:b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</a:br>
            <a:endParaRPr lang="es-ES" sz="2400" b="1" dirty="0">
              <a:solidFill>
                <a:srgbClr val="FF0000"/>
              </a:solidFill>
              <a:latin typeface="+mn-lt"/>
              <a:cs typeface="Aharoni" pitchFamily="2" charset="-79"/>
            </a:endParaRPr>
          </a:p>
        </p:txBody>
      </p:sp>
      <p:sp>
        <p:nvSpPr>
          <p:cNvPr id="19458" name="2 Marcador de contenido"/>
          <p:cNvSpPr>
            <a:spLocks noGrp="1"/>
          </p:cNvSpPr>
          <p:nvPr>
            <p:ph idx="1"/>
          </p:nvPr>
        </p:nvSpPr>
        <p:spPr>
          <a:xfrm>
            <a:off x="179512" y="3933056"/>
            <a:ext cx="9178834" cy="2193107"/>
          </a:xfrm>
        </p:spPr>
        <p:txBody>
          <a:bodyPr>
            <a:normAutofit fontScale="70000" lnSpcReduction="20000"/>
          </a:bodyPr>
          <a:lstStyle/>
          <a:p>
            <a:pPr marL="0" indent="0" eaLnBrk="1" hangingPunct="1">
              <a:buNone/>
              <a:defRPr/>
            </a:pPr>
            <a:r>
              <a:rPr lang="es-ES" sz="2400" b="1" i="1" u="sng" dirty="0" smtClean="0">
                <a:solidFill>
                  <a:srgbClr val="002060"/>
                </a:solidFill>
              </a:rPr>
              <a:t>NIVELES, CURSOS Y CERTIFICADOS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s-ES" sz="2400" dirty="0" smtClean="0"/>
              <a:t>Nivel Básico: 2 cursos - Certificado Nivel Básico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s-ES" sz="2400" dirty="0" smtClean="0"/>
              <a:t>Nivel Intermedio: 1 curso - Certificado Nivel Intermedio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s-ES" sz="2400" dirty="0" smtClean="0"/>
              <a:t>Nivel Avanzado: 2 cursos - Certificado  Nivel Avanzado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s-ES" sz="2400" dirty="0" smtClean="0"/>
              <a:t>C1: 1 curso- Certificado C1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es-ES" sz="2400" dirty="0" smtClean="0"/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s-ES" sz="2400" dirty="0" smtClean="0"/>
              <a:t>Los alumnos oficiales de NI y 2º NA tendrán pruebas  unificadas de certificación (PUC)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s-ES" sz="2400" dirty="0" smtClean="0"/>
              <a:t>Los alumnos de 1º y 2º NB y 1º NA Evaluación Continua</a:t>
            </a:r>
          </a:p>
        </p:txBody>
      </p:sp>
      <p:pic>
        <p:nvPicPr>
          <p:cNvPr id="15363" name="Picture 7" descr="idioma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260648"/>
            <a:ext cx="940587" cy="867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" descr="C:\Documents and Settings\PC1\Configuración local\Archivos temporales de Internet\Content.IE5\BYWNF58P\MCBD19969_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81310" y="4077072"/>
            <a:ext cx="1345554" cy="1196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 descr="thats_englis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34160" y="3068960"/>
            <a:ext cx="1581874" cy="759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http://t0.gstatic.com/images?q=tbn:ANd9GcRG4yyGJJ1Yh6AOjAWqQkLxsVm4deCMSnpajD2DqY-Soctc_6e_M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692696"/>
            <a:ext cx="3672408" cy="16525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611560" y="1052736"/>
            <a:ext cx="6120680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0" name="19 Rectángulo"/>
          <p:cNvSpPr/>
          <p:nvPr/>
        </p:nvSpPr>
        <p:spPr>
          <a:xfrm flipV="1">
            <a:off x="683568" y="6309320"/>
            <a:ext cx="6552728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9271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0000"/>
                </a:solidFill>
              </a:rPr>
              <a:t>Exámenes y evaluaciones</a:t>
            </a:r>
            <a:r>
              <a:rPr lang="es-ES" b="1" dirty="0" smtClean="0"/>
              <a:t/>
            </a:r>
            <a:br>
              <a:rPr lang="es-ES" b="1" dirty="0" smtClean="0"/>
            </a:br>
            <a:endParaRPr lang="es-ES" dirty="0"/>
          </a:p>
        </p:txBody>
      </p:sp>
      <p:sp>
        <p:nvSpPr>
          <p:cNvPr id="16386" name="2 Marcador de contenido"/>
          <p:cNvSpPr>
            <a:spLocks noGrp="1"/>
          </p:cNvSpPr>
          <p:nvPr>
            <p:ph idx="1"/>
          </p:nvPr>
        </p:nvSpPr>
        <p:spPr>
          <a:xfrm>
            <a:off x="683568" y="1268760"/>
            <a:ext cx="8280920" cy="648072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lnSpc>
                <a:spcPct val="90000"/>
              </a:lnSpc>
              <a:buNone/>
            </a:pPr>
            <a:r>
              <a:rPr lang="es-ES" sz="8000" b="1" i="1" dirty="0" smtClean="0">
                <a:solidFill>
                  <a:srgbClr val="002060"/>
                </a:solidFill>
              </a:rPr>
              <a:t>Calificación de 4 destrezas: hablar/escribir/escuchar/leer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s-ES" sz="8000" b="1" i="1" dirty="0" smtClean="0">
                <a:solidFill>
                  <a:srgbClr val="002060"/>
                </a:solidFill>
              </a:rPr>
              <a:t>Calificación por destreza: APTO/NO APTO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s-ES" sz="8000" b="1" i="1" dirty="0" smtClean="0">
                <a:solidFill>
                  <a:srgbClr val="002060"/>
                </a:solidFill>
              </a:rPr>
              <a:t>Para obtener APTO se deben superar las 4 destrezas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s-ES" sz="8000" b="1" i="1" dirty="0" smtClean="0">
                <a:solidFill>
                  <a:srgbClr val="002060"/>
                </a:solidFill>
              </a:rPr>
              <a:t>Cada destreza se supera con el 50% </a:t>
            </a:r>
          </a:p>
          <a:p>
            <a:pPr eaLnBrk="1" hangingPunct="1">
              <a:lnSpc>
                <a:spcPct val="90000"/>
              </a:lnSpc>
              <a:buNone/>
            </a:pPr>
            <a:endParaRPr lang="es-ES" sz="8000" b="1" dirty="0" smtClean="0">
              <a:solidFill>
                <a:srgbClr val="00B050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es-ES" sz="8000" b="1" dirty="0" smtClean="0">
                <a:solidFill>
                  <a:srgbClr val="00B050"/>
                </a:solidFill>
              </a:rPr>
              <a:t>Alumnos NI y 2º NA: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dirty="0" smtClean="0">
                <a:solidFill>
                  <a:srgbClr val="002060"/>
                </a:solidFill>
              </a:rPr>
              <a:t>Examen preparatorio de febrero PUC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dirty="0" smtClean="0">
                <a:solidFill>
                  <a:srgbClr val="002060"/>
                </a:solidFill>
              </a:rPr>
              <a:t>Examen final de junio PUC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dirty="0" smtClean="0">
                <a:solidFill>
                  <a:srgbClr val="002060"/>
                </a:solidFill>
              </a:rPr>
              <a:t>Convocatoria extraordinaria de septiembre</a:t>
            </a:r>
          </a:p>
          <a:p>
            <a:pPr>
              <a:lnSpc>
                <a:spcPct val="90000"/>
              </a:lnSpc>
              <a:buNone/>
            </a:pPr>
            <a:r>
              <a:rPr lang="es-ES" sz="8000" b="1" dirty="0" smtClean="0">
                <a:solidFill>
                  <a:srgbClr val="00B050"/>
                </a:solidFill>
              </a:rPr>
              <a:t>Alumnos 1º y 2º NB y 1º NA: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b="1" dirty="0" smtClean="0">
                <a:solidFill>
                  <a:srgbClr val="0070C0"/>
                </a:solidFill>
              </a:rPr>
              <a:t>Evaluación continua a lo largo del curso con pruebas diversas para calificación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b="1" dirty="0" smtClean="0">
                <a:solidFill>
                  <a:srgbClr val="0070C0"/>
                </a:solidFill>
              </a:rPr>
              <a:t>Calificación de su rendimiento en febrero y junio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b="1" dirty="0" smtClean="0">
                <a:solidFill>
                  <a:srgbClr val="0070C0"/>
                </a:solidFill>
              </a:rPr>
              <a:t>Convocatoria extraordinaria de septiembre</a:t>
            </a:r>
          </a:p>
          <a:p>
            <a:pPr>
              <a:lnSpc>
                <a:spcPct val="90000"/>
              </a:lnSpc>
              <a:buNone/>
            </a:pPr>
            <a:endParaRPr lang="es-ES" sz="80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dirty="0" smtClean="0"/>
              <a:t>Faltas de menores justificadas por padres/tutores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s-ES" sz="2400" dirty="0" smtClean="0"/>
          </a:p>
          <a:p>
            <a:pPr>
              <a:lnSpc>
                <a:spcPct val="90000"/>
              </a:lnSpc>
              <a:buNone/>
            </a:pPr>
            <a:endParaRPr lang="es-ES" sz="9600" dirty="0" smtClean="0"/>
          </a:p>
          <a:p>
            <a:pPr>
              <a:lnSpc>
                <a:spcPct val="90000"/>
              </a:lnSpc>
              <a:buNone/>
            </a:pPr>
            <a:endParaRPr lang="es-ES" sz="11200" b="1" i="1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s-ES" sz="11200" b="1" i="1" dirty="0" smtClean="0">
                <a:solidFill>
                  <a:srgbClr val="002060"/>
                </a:solidFill>
              </a:rPr>
              <a:t>Fechas de exámenes no sujetas a cambio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s-ES" sz="9600" dirty="0" smtClean="0"/>
          </a:p>
        </p:txBody>
      </p:sp>
      <p:pic>
        <p:nvPicPr>
          <p:cNvPr id="7" name="6 Imagen" descr="General_classroo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2636912"/>
            <a:ext cx="2565500" cy="129614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2 CuadroTexto"/>
          <p:cNvSpPr txBox="1">
            <a:spLocks noChangeArrowheads="1"/>
          </p:cNvSpPr>
          <p:nvPr/>
        </p:nvSpPr>
        <p:spPr bwMode="auto">
          <a:xfrm>
            <a:off x="571500" y="428625"/>
            <a:ext cx="79994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3200" b="1" dirty="0">
                <a:solidFill>
                  <a:srgbClr val="0070C0"/>
                </a:solidFill>
                <a:latin typeface="Calibri" pitchFamily="34" charset="0"/>
              </a:rPr>
              <a:t>ESCUELA OFICIAL DE IDIOMAS DE SAN ROQUE</a:t>
            </a:r>
          </a:p>
        </p:txBody>
      </p:sp>
      <p:sp>
        <p:nvSpPr>
          <p:cNvPr id="18434" name="4 CuadroTexto"/>
          <p:cNvSpPr txBox="1">
            <a:spLocks noChangeArrowheads="1"/>
          </p:cNvSpPr>
          <p:nvPr/>
        </p:nvSpPr>
        <p:spPr bwMode="auto">
          <a:xfrm>
            <a:off x="683568" y="1857375"/>
            <a:ext cx="7888932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400" b="1" dirty="0">
                <a:latin typeface="Calibri" pitchFamily="34" charset="0"/>
              </a:rPr>
              <a:t>SECRETARÍA:</a:t>
            </a:r>
          </a:p>
          <a:p>
            <a:pPr>
              <a:defRPr/>
            </a:pPr>
            <a:r>
              <a:rPr lang="es-ES" sz="2400" dirty="0">
                <a:latin typeface="Calibri" pitchFamily="34" charset="0"/>
              </a:rPr>
              <a:t>	</a:t>
            </a:r>
            <a:r>
              <a:rPr lang="es-ES" sz="2400" dirty="0" smtClean="0">
                <a:latin typeface="Calibri" pitchFamily="34" charset="0"/>
              </a:rPr>
              <a:t>_ MAÑANAS martes a viernes: </a:t>
            </a:r>
            <a:r>
              <a:rPr lang="es-ES" sz="2400" dirty="0">
                <a:latin typeface="Calibri" pitchFamily="34" charset="0"/>
              </a:rPr>
              <a:t>10.00-13.00 h</a:t>
            </a:r>
          </a:p>
          <a:p>
            <a:pPr>
              <a:defRPr/>
            </a:pPr>
            <a:r>
              <a:rPr lang="es-ES" sz="2400" dirty="0">
                <a:latin typeface="Calibri" pitchFamily="34" charset="0"/>
              </a:rPr>
              <a:t>	</a:t>
            </a:r>
            <a:r>
              <a:rPr lang="es-ES" sz="2400" dirty="0" smtClean="0">
                <a:latin typeface="Calibri" pitchFamily="34" charset="0"/>
              </a:rPr>
              <a:t>_ TARDES: lunes y miércoles: </a:t>
            </a:r>
            <a:r>
              <a:rPr lang="es-ES" sz="2400" dirty="0">
                <a:latin typeface="Calibri" pitchFamily="34" charset="0"/>
              </a:rPr>
              <a:t>17.00-19.00 h</a:t>
            </a:r>
          </a:p>
          <a:p>
            <a:pPr>
              <a:defRPr/>
            </a:pPr>
            <a:endParaRPr lang="es-ES" sz="2400" dirty="0">
              <a:latin typeface="Calibri" pitchFamily="34" charset="0"/>
            </a:endParaRPr>
          </a:p>
          <a:p>
            <a:pPr>
              <a:defRPr/>
            </a:pPr>
            <a:r>
              <a:rPr lang="es-ES" sz="2400" b="1" dirty="0">
                <a:latin typeface="Calibri" pitchFamily="34" charset="0"/>
              </a:rPr>
              <a:t>DIRECCIÓN</a:t>
            </a:r>
            <a:r>
              <a:rPr lang="es-ES" sz="2400" dirty="0">
                <a:latin typeface="Calibri" pitchFamily="34" charset="0"/>
              </a:rPr>
              <a:t>: lunes 16.00 -18.00  y miércoles  12.00-13.00 </a:t>
            </a:r>
            <a:r>
              <a:rPr lang="es-ES" sz="2400" dirty="0" smtClean="0">
                <a:latin typeface="Calibri" pitchFamily="34" charset="0"/>
              </a:rPr>
              <a:t>h</a:t>
            </a:r>
          </a:p>
          <a:p>
            <a:pPr>
              <a:defRPr/>
            </a:pPr>
            <a:endParaRPr lang="es-ES" sz="2400" dirty="0">
              <a:latin typeface="Calibri" pitchFamily="34" charset="0"/>
            </a:endParaRPr>
          </a:p>
          <a:p>
            <a:pPr>
              <a:defRPr/>
            </a:pPr>
            <a:r>
              <a:rPr lang="es-ES" sz="2400" b="1" dirty="0">
                <a:latin typeface="Calibri" pitchFamily="34" charset="0"/>
              </a:rPr>
              <a:t>JEFATURA DE ESTUDIOS: </a:t>
            </a:r>
          </a:p>
          <a:p>
            <a:pPr>
              <a:defRPr/>
            </a:pPr>
            <a:r>
              <a:rPr lang="es-ES" sz="2400" dirty="0" smtClean="0">
                <a:latin typeface="Calibri" pitchFamily="34" charset="0"/>
              </a:rPr>
              <a:t>Lunes y miércoles: 10:00-12:00h </a:t>
            </a:r>
            <a:r>
              <a:rPr lang="es-ES" sz="2400" dirty="0">
                <a:latin typeface="Calibri" pitchFamily="34" charset="0"/>
              </a:rPr>
              <a:t>y </a:t>
            </a:r>
            <a:r>
              <a:rPr lang="es-ES" sz="2400" dirty="0" smtClean="0">
                <a:latin typeface="Calibri" pitchFamily="34" charset="0"/>
              </a:rPr>
              <a:t>martes y jueves: 18:00-20:00</a:t>
            </a:r>
            <a:endParaRPr lang="es-ES" sz="2400" dirty="0">
              <a:latin typeface="Calibri" pitchFamily="34" charset="0"/>
            </a:endParaRPr>
          </a:p>
          <a:p>
            <a:pPr>
              <a:defRPr/>
            </a:pPr>
            <a:endParaRPr lang="es-ES" sz="2400" b="1" dirty="0">
              <a:latin typeface="Calibri" pitchFamily="34" charset="0"/>
            </a:endParaRPr>
          </a:p>
          <a:p>
            <a:pPr>
              <a:defRPr/>
            </a:pP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	</a:t>
            </a:r>
          </a:p>
          <a:p>
            <a:pPr>
              <a:defRPr/>
            </a:pPr>
            <a:endParaRPr lang="es-ES" b="1" dirty="0">
              <a:latin typeface="Calibri" pitchFamily="34" charset="0"/>
            </a:endParaRPr>
          </a:p>
          <a:p>
            <a:pPr>
              <a:defRPr/>
            </a:pPr>
            <a:r>
              <a:rPr lang="es-ES" dirty="0">
                <a:latin typeface="Calibri" pitchFamily="34" charset="0"/>
              </a:rPr>
              <a:t>		       </a:t>
            </a:r>
          </a:p>
          <a:p>
            <a:pPr>
              <a:defRPr/>
            </a:pPr>
            <a:r>
              <a:rPr lang="es-ES" dirty="0">
                <a:latin typeface="Calibri" pitchFamily="34" charset="0"/>
              </a:rPr>
              <a:t>	</a:t>
            </a:r>
          </a:p>
        </p:txBody>
      </p:sp>
      <p:sp>
        <p:nvSpPr>
          <p:cNvPr id="19459" name="5 CuadroTexto"/>
          <p:cNvSpPr txBox="1">
            <a:spLocks noChangeArrowheads="1"/>
          </p:cNvSpPr>
          <p:nvPr/>
        </p:nvSpPr>
        <p:spPr bwMode="auto">
          <a:xfrm>
            <a:off x="642938" y="1285875"/>
            <a:ext cx="6715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3200" b="1" dirty="0" smtClean="0">
                <a:solidFill>
                  <a:srgbClr val="FF0000"/>
                </a:solidFill>
                <a:latin typeface="Calibri" pitchFamily="34" charset="0"/>
              </a:rPr>
              <a:t>Horarios de atención al alumnado  </a:t>
            </a:r>
            <a:endParaRPr lang="es-ES" sz="32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9460" name="Picture 2" descr="C:\Documents and Settings\PC1\Configuración local\Archivos temporales de Internet\Content.IE5\SNKFEN0Z\MCj040466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2071678"/>
            <a:ext cx="128588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967" y="261964"/>
            <a:ext cx="8250264" cy="77787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000" b="1" dirty="0" smtClean="0">
                <a:solidFill>
                  <a:srgbClr val="002060"/>
                </a:solidFill>
                <a:latin typeface="Arial Rounded MT Bold" pitchFamily="34" charset="0"/>
                <a:cs typeface="Aharoni" pitchFamily="2" charset="-79"/>
              </a:rPr>
              <a:t>EOI SAN ROQUE</a:t>
            </a:r>
            <a:br>
              <a:rPr lang="es-ES" sz="2000" b="1" dirty="0" smtClean="0">
                <a:solidFill>
                  <a:srgbClr val="002060"/>
                </a:solidFill>
                <a:latin typeface="Arial Rounded MT Bold" pitchFamily="34" charset="0"/>
                <a:cs typeface="Aharoni" pitchFamily="2" charset="-79"/>
              </a:rPr>
            </a:br>
            <a:r>
              <a:rPr lang="es-ES" sz="2000" b="1" dirty="0" smtClean="0">
                <a:solidFill>
                  <a:srgbClr val="002060"/>
                </a:solidFill>
                <a:latin typeface="Arial Rounded MT Bold" pitchFamily="34" charset="0"/>
                <a:cs typeface="Aharoni" pitchFamily="2" charset="-79"/>
              </a:rPr>
              <a:t>            Actividades Culturales Curso 2014-2015</a:t>
            </a:r>
            <a:endParaRPr lang="es-ES" sz="2000" b="1" dirty="0">
              <a:solidFill>
                <a:srgbClr val="002060"/>
              </a:solidFill>
              <a:latin typeface="Arial Rounded MT Bold" pitchFamily="34" charset="0"/>
              <a:cs typeface="Aharoni" pitchFamily="2" charset="-79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117598"/>
            <a:ext cx="8786874" cy="5954740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endParaRPr lang="es-ES" sz="1400" b="1" dirty="0" smtClean="0">
              <a:solidFill>
                <a:srgbClr val="0070C0"/>
              </a:solidFill>
              <a:latin typeface="+mj-lt"/>
              <a:cs typeface="Aparajita" pitchFamily="34" charset="0"/>
            </a:endParaRPr>
          </a:p>
          <a:p>
            <a:pPr marL="320040" indent="-320040">
              <a:buFont typeface="Wingdings" pitchFamily="2" charset="2"/>
              <a:buChar char="v"/>
              <a:defRPr/>
            </a:pPr>
            <a:r>
              <a:rPr lang="es-ES" sz="1400" b="1" dirty="0" smtClean="0">
                <a:solidFill>
                  <a:srgbClr val="0070C0"/>
                </a:solidFill>
                <a:cs typeface="Aparajita" pitchFamily="34" charset="0"/>
              </a:rPr>
              <a:t>26 de septiembre de 2014: Día internacional de las lenguas</a:t>
            </a:r>
          </a:p>
          <a:p>
            <a:pPr marL="320040" indent="-320040">
              <a:buFont typeface="Wingdings" pitchFamily="2" charset="2"/>
              <a:buChar char="v"/>
              <a:defRPr/>
            </a:pPr>
            <a:r>
              <a:rPr lang="es-ES" sz="1400" b="1" dirty="0" smtClean="0">
                <a:solidFill>
                  <a:srgbClr val="0070C0"/>
                </a:solidFill>
                <a:cs typeface="Aparajita" pitchFamily="34" charset="0"/>
              </a:rPr>
              <a:t>Septiembre 2014: 70 aniversario fin 2ª G.M.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1400" b="1" dirty="0" smtClean="0">
                <a:solidFill>
                  <a:srgbClr val="0070C0"/>
                </a:solidFill>
                <a:latin typeface="+mj-lt"/>
                <a:cs typeface="Aparajita" pitchFamily="34" charset="0"/>
              </a:rPr>
              <a:t> 9 de octubre a diciembre de 2014: Celebraciones departamentos</a:t>
            </a:r>
          </a:p>
          <a:p>
            <a:pPr marL="320040" indent="-320040">
              <a:buFont typeface="Wingdings" pitchFamily="2" charset="2"/>
              <a:buChar char="v"/>
              <a:defRPr/>
            </a:pPr>
            <a:r>
              <a:rPr lang="es-ES" sz="1400" b="1" dirty="0" smtClean="0">
                <a:solidFill>
                  <a:srgbClr val="0070C0"/>
                </a:solidFill>
                <a:latin typeface="+mj-lt"/>
                <a:cs typeface="Aparajita" pitchFamily="34" charset="0"/>
              </a:rPr>
              <a:t>16 </a:t>
            </a:r>
            <a:r>
              <a:rPr lang="es-ES" sz="1400" b="1" dirty="0">
                <a:solidFill>
                  <a:srgbClr val="0070C0"/>
                </a:solidFill>
                <a:latin typeface="+mj-lt"/>
                <a:cs typeface="Aparajita" pitchFamily="34" charset="0"/>
              </a:rPr>
              <a:t>de noviembre: Día de la </a:t>
            </a:r>
            <a:r>
              <a:rPr lang="es-ES" sz="1400" b="1" dirty="0" smtClean="0">
                <a:solidFill>
                  <a:srgbClr val="0070C0"/>
                </a:solidFill>
                <a:latin typeface="+mj-lt"/>
                <a:cs typeface="Aparajita" pitchFamily="34" charset="0"/>
              </a:rPr>
              <a:t>Tolerancia (</a:t>
            </a:r>
            <a:r>
              <a:rPr lang="es-ES" sz="1400" b="1" dirty="0">
                <a:solidFill>
                  <a:srgbClr val="0070C0"/>
                </a:solidFill>
                <a:latin typeface="+mj-lt"/>
                <a:cs typeface="Aparajita" pitchFamily="34" charset="0"/>
              </a:rPr>
              <a:t>Nelson Mandela</a:t>
            </a:r>
            <a:r>
              <a:rPr lang="es-ES" sz="1400" b="1" dirty="0" smtClean="0">
                <a:solidFill>
                  <a:srgbClr val="0070C0"/>
                </a:solidFill>
                <a:latin typeface="+mj-lt"/>
                <a:cs typeface="Aparajita" pitchFamily="34" charset="0"/>
              </a:rPr>
              <a:t>)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1400" b="1" dirty="0" smtClean="0">
                <a:solidFill>
                  <a:srgbClr val="0070C0"/>
                </a:solidFill>
                <a:latin typeface="+mj-lt"/>
                <a:cs typeface="Aparajita" pitchFamily="34" charset="0"/>
              </a:rPr>
              <a:t>Día de la Constitución</a:t>
            </a:r>
          </a:p>
          <a:p>
            <a:pPr marL="320040" indent="-320040">
              <a:buFont typeface="Wingdings" pitchFamily="2" charset="2"/>
              <a:buChar char="v"/>
              <a:defRPr/>
            </a:pPr>
            <a:r>
              <a:rPr lang="es-ES" sz="1400" b="1" dirty="0" smtClean="0">
                <a:solidFill>
                  <a:srgbClr val="0070C0"/>
                </a:solidFill>
                <a:cs typeface="Aparajita" pitchFamily="34" charset="0"/>
              </a:rPr>
              <a:t>8 al 30 de enero 2015: Celebraciones departamentos</a:t>
            </a:r>
            <a:endParaRPr lang="es-ES" sz="1400" b="1" dirty="0" smtClean="0">
              <a:solidFill>
                <a:srgbClr val="0070C0"/>
              </a:solidFill>
              <a:latin typeface="+mj-lt"/>
              <a:cs typeface="Aparajita" pitchFamily="34" charset="0"/>
            </a:endParaRPr>
          </a:p>
          <a:p>
            <a:pPr marL="640080" lvl="1" indent="-27432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1400" b="1" dirty="0" smtClean="0">
                <a:solidFill>
                  <a:srgbClr val="00B050"/>
                </a:solidFill>
                <a:latin typeface="+mj-lt"/>
                <a:cs typeface="Aparajita" pitchFamily="34" charset="0"/>
              </a:rPr>
              <a:t>Departamento Inglés 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1400" dirty="0" smtClean="0">
                <a:latin typeface="+mj-lt"/>
                <a:cs typeface="Aparajita" pitchFamily="34" charset="0"/>
              </a:rPr>
              <a:t> </a:t>
            </a:r>
            <a:r>
              <a:rPr lang="es-ES" sz="1400" b="1" dirty="0" smtClean="0">
                <a:latin typeface="+mj-lt"/>
                <a:cs typeface="Aparajita" pitchFamily="34" charset="0"/>
              </a:rPr>
              <a:t>450 años del nacimiento de William Shakespeare</a:t>
            </a:r>
          </a:p>
          <a:p>
            <a:pPr marL="640080" lvl="1" indent="-274320">
              <a:buFont typeface="Wingdings" pitchFamily="2" charset="2"/>
              <a:buChar char="Ø"/>
              <a:defRPr/>
            </a:pPr>
            <a:r>
              <a:rPr lang="es-ES" sz="1400" b="1" dirty="0">
                <a:latin typeface="+mj-lt"/>
                <a:cs typeface="Aparajita" pitchFamily="34" charset="0"/>
              </a:rPr>
              <a:t>11 de noviembre: </a:t>
            </a:r>
            <a:r>
              <a:rPr lang="es-ES" sz="1400" b="1" dirty="0" err="1">
                <a:latin typeface="+mj-lt"/>
                <a:cs typeface="Aparajita" pitchFamily="34" charset="0"/>
              </a:rPr>
              <a:t>Poppy</a:t>
            </a:r>
            <a:r>
              <a:rPr lang="es-ES" sz="1400" b="1" dirty="0">
                <a:latin typeface="+mj-lt"/>
                <a:cs typeface="Aparajita" pitchFamily="34" charset="0"/>
              </a:rPr>
              <a:t> </a:t>
            </a:r>
            <a:r>
              <a:rPr lang="es-ES" sz="1400" b="1" dirty="0" smtClean="0">
                <a:latin typeface="+mj-lt"/>
                <a:cs typeface="Aparajita" pitchFamily="34" charset="0"/>
              </a:rPr>
              <a:t>Day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1400" b="1" dirty="0" smtClean="0">
                <a:solidFill>
                  <a:srgbClr val="00B050"/>
                </a:solidFill>
                <a:latin typeface="+mj-lt"/>
                <a:cs typeface="Aparajita" pitchFamily="34" charset="0"/>
              </a:rPr>
              <a:t>Departamento Francés</a:t>
            </a:r>
          </a:p>
          <a:p>
            <a:pPr marL="640080" lvl="1" indent="-274320">
              <a:buFont typeface="Wingdings" pitchFamily="2" charset="2"/>
              <a:buChar char="§"/>
              <a:defRPr/>
            </a:pPr>
            <a:r>
              <a:rPr lang="es-ES" sz="1400" b="1" dirty="0" smtClean="0">
                <a:solidFill>
                  <a:srgbClr val="00B050"/>
                </a:solidFill>
                <a:cs typeface="Aparajita" pitchFamily="34" charset="0"/>
              </a:rPr>
              <a:t>Departamento Alemán</a:t>
            </a:r>
            <a:endParaRPr lang="es-ES" sz="1400" b="1" dirty="0" smtClean="0">
              <a:solidFill>
                <a:srgbClr val="00B050"/>
              </a:solidFill>
              <a:latin typeface="+mj-lt"/>
              <a:cs typeface="Aparajita" pitchFamily="34" charset="0"/>
            </a:endParaRPr>
          </a:p>
          <a:p>
            <a:pPr marL="640080" lvl="1" indent="-27432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1400" b="1" dirty="0" smtClean="0">
                <a:solidFill>
                  <a:srgbClr val="00B050"/>
                </a:solidFill>
                <a:latin typeface="+mj-lt"/>
                <a:cs typeface="Aparajita" pitchFamily="34" charset="0"/>
              </a:rPr>
              <a:t>Departamento de Español para Extranjeros</a:t>
            </a:r>
          </a:p>
          <a:p>
            <a:pPr marL="365760" lvl="1" indent="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1400" b="1" dirty="0" smtClean="0">
                <a:latin typeface="+mj-lt"/>
                <a:cs typeface="Aparajita" pitchFamily="34" charset="0"/>
              </a:rPr>
              <a:t>      -80 aniversario de “Yerma”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1400" b="1" dirty="0" smtClean="0">
                <a:solidFill>
                  <a:srgbClr val="FF0000"/>
                </a:solidFill>
                <a:latin typeface="+mj-lt"/>
                <a:cs typeface="Aparajita" pitchFamily="34" charset="0"/>
              </a:rPr>
              <a:t>de diciembre de 2014: Fiesta Navidad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1400" b="1" dirty="0" smtClean="0">
                <a:solidFill>
                  <a:srgbClr val="0070C0"/>
                </a:solidFill>
                <a:latin typeface="+mj-lt"/>
                <a:cs typeface="Aparajita" pitchFamily="34" charset="0"/>
              </a:rPr>
              <a:t>30 de enero: Día Mundial de la No Violencia</a:t>
            </a:r>
            <a:endParaRPr lang="es-ES" sz="1400" b="1" dirty="0" smtClean="0">
              <a:solidFill>
                <a:srgbClr val="00B050"/>
              </a:solidFill>
              <a:cs typeface="Aparajita" pitchFamily="34" charset="0"/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1400" b="1" dirty="0" smtClean="0">
                <a:solidFill>
                  <a:srgbClr val="0070C0"/>
                </a:solidFill>
                <a:latin typeface="+mj-lt"/>
                <a:cs typeface="Aparajita" pitchFamily="34" charset="0"/>
              </a:rPr>
              <a:t>8 de marzo de 2015: Día de la mujer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1400" b="1" dirty="0" smtClean="0">
                <a:solidFill>
                  <a:srgbClr val="0070C0"/>
                </a:solidFill>
                <a:latin typeface="+mj-lt"/>
                <a:cs typeface="Aparajita" pitchFamily="34" charset="0"/>
              </a:rPr>
              <a:t>21 de marzo de 2015: Día del libro(mercadillo solidario)</a:t>
            </a:r>
          </a:p>
          <a:p>
            <a:pPr marL="320040" indent="-320040">
              <a:buFont typeface="Wingdings" pitchFamily="2" charset="2"/>
              <a:buChar char="v"/>
              <a:defRPr/>
            </a:pPr>
            <a:r>
              <a:rPr lang="es-ES" sz="1400" b="1" dirty="0">
                <a:solidFill>
                  <a:srgbClr val="0070C0"/>
                </a:solidFill>
                <a:latin typeface="+mj-lt"/>
                <a:cs typeface="Aparajita" pitchFamily="34" charset="0"/>
              </a:rPr>
              <a:t>120 aniversario de la primera </a:t>
            </a:r>
            <a:r>
              <a:rPr lang="es-ES" sz="1400" b="1" dirty="0" smtClean="0">
                <a:solidFill>
                  <a:srgbClr val="0070C0"/>
                </a:solidFill>
                <a:latin typeface="+mj-lt"/>
                <a:cs typeface="Aparajita" pitchFamily="34" charset="0"/>
              </a:rPr>
              <a:t>proyección realizada </a:t>
            </a:r>
            <a:r>
              <a:rPr lang="es-ES" sz="1400" b="1" dirty="0">
                <a:solidFill>
                  <a:srgbClr val="0070C0"/>
                </a:solidFill>
                <a:latin typeface="+mj-lt"/>
                <a:cs typeface="Aparajita" pitchFamily="34" charset="0"/>
              </a:rPr>
              <a:t>por los hermanos </a:t>
            </a:r>
            <a:r>
              <a:rPr lang="es-ES" sz="1400" b="1" dirty="0" err="1" smtClean="0">
                <a:solidFill>
                  <a:srgbClr val="0070C0"/>
                </a:solidFill>
                <a:latin typeface="+mj-lt"/>
                <a:cs typeface="Aparajita" pitchFamily="34" charset="0"/>
              </a:rPr>
              <a:t>Lumière</a:t>
            </a:r>
            <a:r>
              <a:rPr lang="es-ES" sz="1400" b="1" dirty="0" smtClean="0">
                <a:solidFill>
                  <a:srgbClr val="0070C0"/>
                </a:solidFill>
                <a:latin typeface="+mj-lt"/>
                <a:cs typeface="Aparajita" pitchFamily="34" charset="0"/>
              </a:rPr>
              <a:t> </a:t>
            </a:r>
            <a:r>
              <a:rPr lang="es-ES" sz="1400" b="1" dirty="0" smtClean="0">
                <a:solidFill>
                  <a:srgbClr val="0070C0"/>
                </a:solidFill>
                <a:latin typeface="+mj-lt"/>
                <a:cs typeface="Aparajita" pitchFamily="34" charset="0"/>
              </a:rPr>
              <a:t>(marzo). Día del cine.</a:t>
            </a:r>
            <a:endParaRPr lang="es-ES" sz="1400" b="1" dirty="0">
              <a:solidFill>
                <a:srgbClr val="0070C0"/>
              </a:solidFill>
              <a:latin typeface="+mj-lt"/>
              <a:cs typeface="Aparajita" pitchFamily="34" charset="0"/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endParaRPr lang="es-ES" sz="1400" b="1" dirty="0" smtClean="0">
              <a:solidFill>
                <a:srgbClr val="0070C0"/>
              </a:solidFill>
              <a:latin typeface="+mj-lt"/>
              <a:cs typeface="Aparajita" pitchFamily="34" charset="0"/>
            </a:endParaRPr>
          </a:p>
          <a:p>
            <a:pPr marL="320040" indent="-320040">
              <a:buFont typeface="Wingdings" pitchFamily="2" charset="2"/>
              <a:buChar char="v"/>
              <a:defRPr/>
            </a:pPr>
            <a:r>
              <a:rPr lang="es-ES" sz="1400" b="1" dirty="0" smtClean="0">
                <a:solidFill>
                  <a:srgbClr val="FF0000"/>
                </a:solidFill>
                <a:cs typeface="Aparajita" pitchFamily="34" charset="0"/>
              </a:rPr>
              <a:t>____marzo al ____de abril: III Concurso Fotográfico Campo de Gibraltar </a:t>
            </a:r>
            <a:endParaRPr lang="es-ES" sz="1400" b="1" dirty="0" smtClean="0">
              <a:solidFill>
                <a:srgbClr val="0070C0"/>
              </a:solidFill>
              <a:latin typeface="+mj-lt"/>
              <a:cs typeface="Aparajita" pitchFamily="34" charset="0"/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1400" b="1" dirty="0" smtClean="0">
                <a:solidFill>
                  <a:srgbClr val="FF0000"/>
                </a:solidFill>
                <a:latin typeface="+mj-lt"/>
                <a:cs typeface="Aparajita" pitchFamily="34" charset="0"/>
              </a:rPr>
              <a:t>___de abril de 2015: Fiesta de la Primavera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1400" b="1" dirty="0" smtClean="0">
                <a:solidFill>
                  <a:srgbClr val="FF0000"/>
                </a:solidFill>
                <a:latin typeface="+mj-lt"/>
                <a:cs typeface="Aparajita" pitchFamily="34" charset="0"/>
              </a:rPr>
              <a:t>____de abril de 2015: Jornada de Teatro *</a:t>
            </a:r>
            <a:r>
              <a:rPr lang="es-ES" sz="1400" b="1" dirty="0" err="1" smtClean="0">
                <a:solidFill>
                  <a:srgbClr val="FF0000"/>
                </a:solidFill>
                <a:latin typeface="+mj-lt"/>
                <a:cs typeface="Aparajita" pitchFamily="34" charset="0"/>
              </a:rPr>
              <a:t>Dept</a:t>
            </a:r>
            <a:r>
              <a:rPr lang="es-ES" sz="1400" b="1" dirty="0" smtClean="0">
                <a:solidFill>
                  <a:srgbClr val="FF0000"/>
                </a:solidFill>
                <a:latin typeface="+mj-lt"/>
                <a:cs typeface="Aparajita" pitchFamily="34" charset="0"/>
              </a:rPr>
              <a:t> alemán: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s-ES" sz="1400" b="1" dirty="0">
                <a:solidFill>
                  <a:srgbClr val="FF0000"/>
                </a:solidFill>
                <a:latin typeface="+mj-lt"/>
                <a:cs typeface="Aparajita" pitchFamily="34" charset="0"/>
              </a:rPr>
              <a:t> </a:t>
            </a:r>
            <a:r>
              <a:rPr lang="es-ES" sz="1400" b="1" dirty="0" smtClean="0">
                <a:solidFill>
                  <a:srgbClr val="FF0000"/>
                </a:solidFill>
                <a:latin typeface="+mj-lt"/>
                <a:cs typeface="Aparajita" pitchFamily="34" charset="0"/>
              </a:rPr>
              <a:t>                                                                                    *</a:t>
            </a:r>
            <a:r>
              <a:rPr lang="es-ES" sz="1400" b="1" dirty="0" err="1" smtClean="0">
                <a:solidFill>
                  <a:srgbClr val="FF0000"/>
                </a:solidFill>
                <a:latin typeface="+mj-lt"/>
                <a:cs typeface="Aparajita" pitchFamily="34" charset="0"/>
              </a:rPr>
              <a:t>Dept</a:t>
            </a:r>
            <a:r>
              <a:rPr lang="es-ES" sz="1400" b="1" dirty="0" smtClean="0">
                <a:solidFill>
                  <a:srgbClr val="FF0000"/>
                </a:solidFill>
                <a:latin typeface="+mj-lt"/>
                <a:cs typeface="Aparajita" pitchFamily="34" charset="0"/>
              </a:rPr>
              <a:t> francés: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s-ES" sz="1400" b="1" dirty="0">
                <a:solidFill>
                  <a:srgbClr val="FF0000"/>
                </a:solidFill>
                <a:latin typeface="+mj-lt"/>
                <a:cs typeface="Aparajita" pitchFamily="34" charset="0"/>
              </a:rPr>
              <a:t> </a:t>
            </a:r>
            <a:r>
              <a:rPr lang="es-ES" sz="1400" b="1" dirty="0" smtClean="0">
                <a:solidFill>
                  <a:srgbClr val="FF0000"/>
                </a:solidFill>
                <a:latin typeface="+mj-lt"/>
                <a:cs typeface="Aparajita" pitchFamily="34" charset="0"/>
              </a:rPr>
              <a:t>                                                                                    *</a:t>
            </a:r>
            <a:r>
              <a:rPr lang="es-ES" sz="1400" b="1" dirty="0" err="1" smtClean="0">
                <a:solidFill>
                  <a:srgbClr val="FF0000"/>
                </a:solidFill>
                <a:latin typeface="+mj-lt"/>
                <a:cs typeface="Aparajita" pitchFamily="34" charset="0"/>
              </a:rPr>
              <a:t>Dept</a:t>
            </a:r>
            <a:r>
              <a:rPr lang="es-ES" sz="1400" b="1" dirty="0" smtClean="0">
                <a:solidFill>
                  <a:srgbClr val="FF0000"/>
                </a:solidFill>
                <a:latin typeface="+mj-lt"/>
                <a:cs typeface="Aparajita" pitchFamily="34" charset="0"/>
              </a:rPr>
              <a:t> </a:t>
            </a:r>
            <a:r>
              <a:rPr lang="es-ES" sz="1400" b="1" dirty="0" err="1" smtClean="0">
                <a:solidFill>
                  <a:srgbClr val="FF0000"/>
                </a:solidFill>
                <a:latin typeface="+mj-lt"/>
                <a:cs typeface="Aparajita" pitchFamily="34" charset="0"/>
              </a:rPr>
              <a:t>español:Obra</a:t>
            </a:r>
            <a:r>
              <a:rPr lang="es-ES" sz="1400" b="1" dirty="0" smtClean="0">
                <a:solidFill>
                  <a:srgbClr val="FF0000"/>
                </a:solidFill>
                <a:latin typeface="+mj-lt"/>
                <a:cs typeface="Aparajita" pitchFamily="34" charset="0"/>
              </a:rPr>
              <a:t> “Yerma”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s-ES" sz="1400" b="1" dirty="0">
                <a:solidFill>
                  <a:srgbClr val="FF0000"/>
                </a:solidFill>
                <a:latin typeface="+mj-lt"/>
                <a:cs typeface="Aparajita" pitchFamily="34" charset="0"/>
              </a:rPr>
              <a:t> </a:t>
            </a:r>
            <a:r>
              <a:rPr lang="es-ES" sz="1400" b="1" dirty="0" smtClean="0">
                <a:solidFill>
                  <a:srgbClr val="FF0000"/>
                </a:solidFill>
                <a:latin typeface="+mj-lt"/>
                <a:cs typeface="Aparajita" pitchFamily="34" charset="0"/>
              </a:rPr>
              <a:t>                                                                                    *</a:t>
            </a:r>
            <a:r>
              <a:rPr lang="es-ES" sz="1400" b="1" dirty="0" err="1" smtClean="0">
                <a:solidFill>
                  <a:srgbClr val="FF0000"/>
                </a:solidFill>
                <a:latin typeface="+mj-lt"/>
                <a:cs typeface="Aparajita" pitchFamily="34" charset="0"/>
              </a:rPr>
              <a:t>Dept</a:t>
            </a:r>
            <a:r>
              <a:rPr lang="es-ES" sz="1400" b="1" dirty="0" smtClean="0">
                <a:solidFill>
                  <a:srgbClr val="FF0000"/>
                </a:solidFill>
                <a:latin typeface="+mj-lt"/>
                <a:cs typeface="Aparajita" pitchFamily="34" charset="0"/>
              </a:rPr>
              <a:t> inglés: Obra de William Shakespeare .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s-ES" sz="1400" b="1" dirty="0">
                <a:solidFill>
                  <a:srgbClr val="FF0000"/>
                </a:solidFill>
                <a:latin typeface="+mj-lt"/>
                <a:cs typeface="Aparajita" pitchFamily="34" charset="0"/>
              </a:rPr>
              <a:t> </a:t>
            </a:r>
            <a:r>
              <a:rPr lang="es-ES" sz="1400" b="1" dirty="0" smtClean="0">
                <a:solidFill>
                  <a:srgbClr val="FF0000"/>
                </a:solidFill>
                <a:latin typeface="+mj-lt"/>
                <a:cs typeface="Aparajita" pitchFamily="34" charset="0"/>
              </a:rPr>
              <a:t>                                         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s-ES" sz="1400" b="1" dirty="0" smtClean="0">
                <a:solidFill>
                  <a:srgbClr val="FF0000"/>
                </a:solidFill>
                <a:latin typeface="+mj-lt"/>
                <a:cs typeface="Aparajita" pitchFamily="34" charset="0"/>
              </a:rPr>
              <a:t>Obras adaptadas.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1400" b="1" dirty="0" smtClean="0">
                <a:solidFill>
                  <a:srgbClr val="0070C0"/>
                </a:solidFill>
                <a:cs typeface="Aparajita" pitchFamily="34" charset="0"/>
              </a:rPr>
              <a:t>Viajes de Departamentos * Departamento Alemán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s-ES" sz="1400" b="1" dirty="0" smtClean="0">
                <a:solidFill>
                  <a:srgbClr val="0070C0"/>
                </a:solidFill>
                <a:cs typeface="Aparajita" pitchFamily="34" charset="0"/>
              </a:rPr>
              <a:t>                                                        * Departamento Francés y Español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s-ES" sz="1400" b="1" dirty="0">
                <a:solidFill>
                  <a:srgbClr val="0070C0"/>
                </a:solidFill>
                <a:cs typeface="Aparajita" pitchFamily="34" charset="0"/>
              </a:rPr>
              <a:t> </a:t>
            </a:r>
            <a:r>
              <a:rPr lang="es-ES" sz="1400" b="1" dirty="0" smtClean="0">
                <a:solidFill>
                  <a:srgbClr val="0070C0"/>
                </a:solidFill>
                <a:cs typeface="Aparajita" pitchFamily="34" charset="0"/>
              </a:rPr>
              <a:t>                                                       * Departamento Inglés</a:t>
            </a:r>
          </a:p>
          <a:p>
            <a:pPr marL="2491740" lvl="5" indent="-320040">
              <a:buNone/>
              <a:defRPr/>
            </a:pPr>
            <a:r>
              <a:rPr lang="es-ES" sz="200" b="1" dirty="0" smtClean="0">
                <a:solidFill>
                  <a:srgbClr val="0070C0"/>
                </a:solidFill>
                <a:cs typeface="Aparajita" pitchFamily="34" charset="0"/>
              </a:rPr>
              <a:t>   *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40661"/>
            <a:ext cx="1214446" cy="107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5 Imagen" descr="Mandel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1268760"/>
            <a:ext cx="1224136" cy="1700189"/>
          </a:xfrm>
          <a:prstGeom prst="rect">
            <a:avLst/>
          </a:prstGeom>
        </p:spPr>
      </p:pic>
      <p:pic>
        <p:nvPicPr>
          <p:cNvPr id="7" name="6 Imagen" descr="shakespear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0032" y="2852936"/>
            <a:ext cx="1168524" cy="1168524"/>
          </a:xfrm>
          <a:prstGeom prst="rect">
            <a:avLst/>
          </a:prstGeom>
        </p:spPr>
      </p:pic>
      <p:pic>
        <p:nvPicPr>
          <p:cNvPr id="8" name="7 Imagen" descr="Yerm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64288" y="2276872"/>
            <a:ext cx="1224136" cy="18395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1 Título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18484"/>
          </a:xfrm>
        </p:spPr>
        <p:txBody>
          <a:bodyPr>
            <a:normAutofit/>
          </a:bodyPr>
          <a:lstStyle/>
          <a:p>
            <a:pPr eaLnBrk="1" hangingPunct="1"/>
            <a:r>
              <a:rPr lang="es-ES" sz="3200" b="1" dirty="0" smtClean="0"/>
              <a:t>ESCUELA OFICIAL DE IDIOMAS DE SAN ROQUE</a:t>
            </a:r>
            <a:br>
              <a:rPr lang="es-ES" sz="3200" b="1" dirty="0" smtClean="0"/>
            </a:br>
            <a:r>
              <a:rPr lang="es-ES" sz="3600" b="1" dirty="0" smtClean="0">
                <a:solidFill>
                  <a:srgbClr val="FF0000"/>
                </a:solidFill>
              </a:rPr>
              <a:t>¿qué más debes saber?</a:t>
            </a:r>
          </a:p>
        </p:txBody>
      </p:sp>
      <p:sp>
        <p:nvSpPr>
          <p:cNvPr id="29698" name="2 Marcador de contenido"/>
          <p:cNvSpPr>
            <a:spLocks noGrp="1"/>
          </p:cNvSpPr>
          <p:nvPr>
            <p:ph idx="1"/>
          </p:nvPr>
        </p:nvSpPr>
        <p:spPr>
          <a:xfrm>
            <a:off x="457200" y="1857364"/>
            <a:ext cx="8401080" cy="426879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Fotocopias: 7 € incluido servicio SMS. Pago mes de octubre   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Becas: descargar impreso e informarse en </a:t>
            </a:r>
            <a:r>
              <a:rPr lang="es-ES" sz="2400" dirty="0" smtClean="0">
                <a:hlinkClick r:id="rId2"/>
              </a:rPr>
              <a:t>www.mec.es</a:t>
            </a:r>
            <a:endParaRPr lang="es-ES" sz="2400" dirty="0" smtClean="0"/>
          </a:p>
          <a:p>
            <a:pPr eaLnBrk="1" hangingPunct="1">
              <a:lnSpc>
                <a:spcPct val="90000"/>
              </a:lnSpc>
            </a:pPr>
            <a:r>
              <a:rPr lang="es-ES" sz="2400" dirty="0" err="1" smtClean="0"/>
              <a:t>Delegad@</a:t>
            </a:r>
            <a:r>
              <a:rPr lang="es-ES" sz="2400" dirty="0" smtClean="0"/>
              <a:t>: elección del 29 septiembre al 2 de octubre 2014 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Página web </a:t>
            </a:r>
            <a:r>
              <a:rPr lang="es-ES" sz="2000" dirty="0" smtClean="0">
                <a:hlinkClick r:id="rId3"/>
              </a:rPr>
              <a:t>www.eoisanroque.es</a:t>
            </a:r>
            <a:r>
              <a:rPr lang="es-ES" sz="20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Correo electrónico: </a:t>
            </a:r>
            <a:r>
              <a:rPr lang="es-ES" sz="2000" dirty="0" smtClean="0">
                <a:hlinkClick r:id="rId4"/>
              </a:rPr>
              <a:t>11700081.edu@juntadeandalucia.es</a:t>
            </a:r>
            <a:endParaRPr lang="es-ES" sz="2000" dirty="0" smtClean="0"/>
          </a:p>
          <a:p>
            <a:pPr eaLnBrk="1" hangingPunct="1">
              <a:lnSpc>
                <a:spcPct val="90000"/>
              </a:lnSpc>
            </a:pPr>
            <a:endParaRPr lang="es-ES" sz="2400" dirty="0" smtClean="0"/>
          </a:p>
        </p:txBody>
      </p:sp>
      <p:pic>
        <p:nvPicPr>
          <p:cNvPr id="5" name="4 Imagen" descr="EOI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43808" y="4581128"/>
            <a:ext cx="3596009" cy="118985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sz="4000" b="1" dirty="0" smtClean="0">
                <a:solidFill>
                  <a:srgbClr val="FF0000"/>
                </a:solidFill>
              </a:rPr>
              <a:t>Asociación de Alumnos</a:t>
            </a:r>
            <a:r>
              <a:rPr lang="es-ES" sz="4000" b="1" dirty="0" smtClean="0"/>
              <a:t/>
            </a:r>
            <a:br>
              <a:rPr lang="es-ES" sz="4000" b="1" dirty="0" smtClean="0"/>
            </a:br>
            <a:endParaRPr lang="es-ES" sz="4000" b="1" dirty="0" smtClean="0"/>
          </a:p>
        </p:txBody>
      </p:sp>
      <p:sp>
        <p:nvSpPr>
          <p:cNvPr id="30722" name="Rectangle 3"/>
          <p:cNvSpPr>
            <a:spLocks noGrp="1"/>
          </p:cNvSpPr>
          <p:nvPr>
            <p:ph idx="1"/>
          </p:nvPr>
        </p:nvSpPr>
        <p:spPr>
          <a:xfrm>
            <a:off x="0" y="764704"/>
            <a:ext cx="9036495" cy="6093296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</a:pPr>
            <a:endParaRPr lang="es-ES" sz="50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s-ES" sz="62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sz="3800" dirty="0" smtClean="0"/>
              <a:t>Contacto: </a:t>
            </a:r>
            <a:r>
              <a:rPr lang="es-ES" sz="3800" dirty="0" smtClean="0">
                <a:hlinkClick r:id="rId2"/>
              </a:rPr>
              <a:t>aaeoisanroque@hotmail.com</a:t>
            </a:r>
            <a:endParaRPr lang="es-ES" sz="3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sz="3800" dirty="0" err="1" smtClean="0"/>
              <a:t>Facebook</a:t>
            </a:r>
            <a:r>
              <a:rPr lang="es-ES" sz="3800" dirty="0" smtClean="0"/>
              <a:t>: </a:t>
            </a:r>
            <a:r>
              <a:rPr lang="es-ES" sz="3800" dirty="0" smtClean="0">
                <a:hlinkClick r:id="rId3" action="ppaction://hlinkfile"/>
              </a:rPr>
              <a:t>Escuela Oficial de Idiomas de San Roque | </a:t>
            </a:r>
            <a:r>
              <a:rPr lang="es-ES" sz="3800" dirty="0" err="1" smtClean="0">
                <a:hlinkClick r:id="rId3" action="ppaction://hlinkfile"/>
              </a:rPr>
              <a:t>Facebook</a:t>
            </a:r>
            <a:endParaRPr lang="es-ES" sz="3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sz="3800" dirty="0" smtClean="0"/>
              <a:t>Propuesta de diversas actividades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sz="3800" dirty="0" smtClean="0"/>
              <a:t>Cuota Socio: 5 €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es-ES" sz="3800" b="1" dirty="0" smtClean="0">
              <a:solidFill>
                <a:srgbClr val="7F7F7F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sz="3800" b="1" dirty="0" smtClean="0">
                <a:solidFill>
                  <a:srgbClr val="00B0F0"/>
                </a:solidFill>
              </a:rPr>
              <a:t>Taller de Italiano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sz="3800" b="1" dirty="0" smtClean="0"/>
              <a:t>Abierto plazo matrícula </a:t>
            </a:r>
            <a:endParaRPr lang="es-ES" sz="3800" dirty="0" smtClean="0"/>
          </a:p>
          <a:p>
            <a:pPr>
              <a:buFont typeface="Wingdings" pitchFamily="2" charset="2"/>
              <a:buChar char="Ø"/>
            </a:pPr>
            <a:r>
              <a:rPr lang="es-ES" sz="3800" b="1" dirty="0" smtClean="0"/>
              <a:t>Infórmate en:</a:t>
            </a:r>
          </a:p>
          <a:p>
            <a:pPr>
              <a:buFont typeface="Wingdings" pitchFamily="2" charset="2"/>
              <a:buChar char="Ø"/>
            </a:pPr>
            <a:r>
              <a:rPr lang="es-ES" sz="3800" u="sng" dirty="0" smtClean="0">
                <a:hlinkClick r:id="rId4"/>
              </a:rPr>
              <a:t>www.eoisanroque.es</a:t>
            </a:r>
            <a:endParaRPr lang="es-ES" sz="3800" dirty="0" smtClean="0"/>
          </a:p>
          <a:p>
            <a:pPr>
              <a:buFont typeface="Wingdings" pitchFamily="2" charset="2"/>
              <a:buChar char="Ø"/>
            </a:pPr>
            <a:r>
              <a:rPr lang="es-ES" sz="3800" u="sng" dirty="0" smtClean="0">
                <a:hlinkClick r:id="rId2"/>
              </a:rPr>
              <a:t>aaeoisanroque@hotmail.com</a:t>
            </a:r>
            <a:endParaRPr lang="es-ES" sz="3800" dirty="0" smtClean="0"/>
          </a:p>
          <a:p>
            <a:pPr>
              <a:buNone/>
            </a:pPr>
            <a:endParaRPr lang="es-ES" sz="3800" dirty="0" smtClean="0"/>
          </a:p>
          <a:p>
            <a:endParaRPr lang="es-ES" sz="6200" dirty="0" smtClean="0"/>
          </a:p>
          <a:p>
            <a:endParaRPr lang="es-ES" sz="6200" dirty="0" smtClean="0"/>
          </a:p>
          <a:p>
            <a:pPr eaLnBrk="1" hangingPunct="1">
              <a:lnSpc>
                <a:spcPct val="90000"/>
              </a:lnSpc>
            </a:pPr>
            <a:endParaRPr lang="es-ES" sz="62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s-ES" sz="62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s-ES" sz="6200" b="1" dirty="0" smtClean="0"/>
          </a:p>
          <a:p>
            <a:pPr eaLnBrk="1" hangingPunct="1">
              <a:lnSpc>
                <a:spcPct val="90000"/>
              </a:lnSpc>
              <a:buNone/>
            </a:pPr>
            <a:endParaRPr lang="es-ES" sz="6200" b="1" dirty="0" smtClean="0"/>
          </a:p>
        </p:txBody>
      </p:sp>
      <p:pic>
        <p:nvPicPr>
          <p:cNvPr id="5" name="Picture 2" descr="http://profile.ak.fbcdn.net/hprofile-ak-snc4/203568_116422661776732_2466474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3645024"/>
            <a:ext cx="1714500" cy="2343151"/>
          </a:xfrm>
          <a:prstGeom prst="rect">
            <a:avLst/>
          </a:prstGeom>
          <a:noFill/>
        </p:spPr>
      </p:pic>
      <p:pic>
        <p:nvPicPr>
          <p:cNvPr id="6" name="5 Imagen" descr="Asociacion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72200" y="1124744"/>
            <a:ext cx="2567940" cy="1143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1 Título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0128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200" b="1" dirty="0" smtClean="0"/>
              <a:t>ESCUELA OFICIAL DE IDIOMAS DE SAN ROQUE</a:t>
            </a:r>
            <a:br>
              <a:rPr lang="es-ES" sz="3200" b="1" dirty="0" smtClean="0"/>
            </a:br>
            <a:r>
              <a:rPr lang="es-ES" sz="3200" b="1" u="sng" dirty="0" smtClean="0">
                <a:solidFill>
                  <a:srgbClr val="00B050"/>
                </a:solidFill>
              </a:rPr>
              <a:t>Calendario de Secretaría</a:t>
            </a:r>
            <a:r>
              <a:rPr lang="es-ES" sz="3200" b="1" dirty="0" smtClean="0">
                <a:solidFill>
                  <a:srgbClr val="FF0000"/>
                </a:solidFill>
              </a:rPr>
              <a:t/>
            </a:r>
            <a:br>
              <a:rPr lang="es-ES" sz="3200" b="1" dirty="0" smtClean="0">
                <a:solidFill>
                  <a:srgbClr val="FF0000"/>
                </a:solidFill>
              </a:rPr>
            </a:br>
            <a:r>
              <a:rPr lang="es-ES" sz="3200" b="1" dirty="0" smtClean="0"/>
              <a:t/>
            </a:r>
            <a:br>
              <a:rPr lang="es-ES" sz="3200" b="1" dirty="0" smtClean="0"/>
            </a:br>
            <a:endParaRPr lang="es-ES" sz="3200" dirty="0" smtClean="0"/>
          </a:p>
        </p:txBody>
      </p:sp>
      <p:sp>
        <p:nvSpPr>
          <p:cNvPr id="27650" name="2 Marcador de contenido"/>
          <p:cNvSpPr>
            <a:spLocks noGrp="1"/>
          </p:cNvSpPr>
          <p:nvPr>
            <p:ph idx="1"/>
          </p:nvPr>
        </p:nvSpPr>
        <p:spPr>
          <a:xfrm>
            <a:off x="107504" y="1268761"/>
            <a:ext cx="9217024" cy="489709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es-ES" sz="600" dirty="0" smtClean="0"/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15 al 25 de septiembre 2014: </a:t>
            </a:r>
            <a:r>
              <a:rPr lang="es-ES" sz="2400" b="1" i="1" dirty="0" smtClean="0">
                <a:solidFill>
                  <a:srgbClr val="002060"/>
                </a:solidFill>
              </a:rPr>
              <a:t>Cambios de horario.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26 septiembre 2014:</a:t>
            </a:r>
            <a:r>
              <a:rPr lang="es-ES" sz="2400" b="1" i="1" dirty="0" smtClean="0">
                <a:solidFill>
                  <a:srgbClr val="002060"/>
                </a:solidFill>
              </a:rPr>
              <a:t> Publicación tablón y web Cambios de Horario.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1 al 31 de octubre 2014: </a:t>
            </a:r>
            <a:r>
              <a:rPr lang="es-ES" sz="2400" b="1" i="1" dirty="0" smtClean="0">
                <a:solidFill>
                  <a:srgbClr val="002060"/>
                </a:solidFill>
              </a:rPr>
              <a:t>Solicitud de título NB/NI/NA y C1.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15 octubre-15 noviembre 2014: </a:t>
            </a:r>
            <a:r>
              <a:rPr lang="es-ES" sz="2400" b="1" i="1" dirty="0" smtClean="0">
                <a:solidFill>
                  <a:srgbClr val="002060"/>
                </a:solidFill>
              </a:rPr>
              <a:t>Carné de estudiante.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31 diciembre 2014: </a:t>
            </a:r>
            <a:r>
              <a:rPr lang="es-ES" sz="2400" b="1" i="1" dirty="0" smtClean="0">
                <a:solidFill>
                  <a:srgbClr val="002060"/>
                </a:solidFill>
              </a:rPr>
              <a:t>Finalización plazo extraordinario de matrícula.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1 al 30 de marzo 2015:</a:t>
            </a:r>
            <a:r>
              <a:rPr lang="es-ES" sz="2400" b="1" i="1" dirty="0" smtClean="0">
                <a:solidFill>
                  <a:srgbClr val="002060"/>
                </a:solidFill>
              </a:rPr>
              <a:t> Simultaneidad de matricula.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30 abril 2015</a:t>
            </a:r>
            <a:r>
              <a:rPr lang="es-ES" sz="2400" b="1" i="1" dirty="0" smtClean="0">
                <a:solidFill>
                  <a:srgbClr val="002060"/>
                </a:solidFill>
              </a:rPr>
              <a:t>: Finalización Plazo solicitud anulación de matrícula.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1 al 15 abril 2015: </a:t>
            </a:r>
            <a:r>
              <a:rPr lang="es-ES" sz="2400" b="1" i="1" dirty="0" smtClean="0">
                <a:solidFill>
                  <a:srgbClr val="002060"/>
                </a:solidFill>
              </a:rPr>
              <a:t>Plazo matriculación alumnado libre.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1 al 20 de mayo 2015: </a:t>
            </a:r>
            <a:r>
              <a:rPr lang="es-ES" sz="2400" b="1" i="1" dirty="0" smtClean="0">
                <a:solidFill>
                  <a:srgbClr val="002060"/>
                </a:solidFill>
              </a:rPr>
              <a:t>Plazo de Preinscripción.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1-10 julio / 1-8 septiembre 2015</a:t>
            </a:r>
            <a:r>
              <a:rPr lang="es-ES" sz="2400" b="1" i="1" dirty="0" smtClean="0">
                <a:solidFill>
                  <a:srgbClr val="002060"/>
                </a:solidFill>
              </a:rPr>
              <a:t>: Matriculación.</a:t>
            </a:r>
          </a:p>
          <a:p>
            <a:pPr eaLnBrk="1" hangingPunct="1">
              <a:lnSpc>
                <a:spcPct val="80000"/>
              </a:lnSpc>
              <a:defRPr/>
            </a:pPr>
            <a:endParaRPr lang="es-ES" sz="2400" i="1" dirty="0" smtClean="0"/>
          </a:p>
        </p:txBody>
      </p:sp>
      <p:pic>
        <p:nvPicPr>
          <p:cNvPr id="5" name="4 Imagen" descr="calendari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5263156"/>
            <a:ext cx="1872208" cy="1594844"/>
          </a:xfrm>
          <a:prstGeom prst="rect">
            <a:avLst/>
          </a:prstGeom>
        </p:spPr>
      </p:pic>
      <p:pic>
        <p:nvPicPr>
          <p:cNvPr id="6" name="5 Imagen" descr="imagesCA66QMJ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5029200"/>
            <a:ext cx="1211580" cy="1828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14356"/>
            <a:ext cx="8208912" cy="714380"/>
          </a:xfrm>
        </p:spPr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FF0000"/>
                </a:solidFill>
                <a:latin typeface="Aparajita" pitchFamily="34" charset="0"/>
                <a:cs typeface="Aparajita" pitchFamily="34" charset="0"/>
              </a:rPr>
              <a:t>Días No Lectivos Curso 2014-2015  </a:t>
            </a:r>
            <a:r>
              <a:rPr lang="es-ES" b="1" i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/>
            </a:r>
            <a:br>
              <a:rPr lang="es-ES" b="1" i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980728"/>
            <a:ext cx="8568952" cy="568863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  <a:buNone/>
            </a:pPr>
            <a:r>
              <a:rPr lang="es-ES" b="1" dirty="0" smtClean="0">
                <a:solidFill>
                  <a:srgbClr val="FF0000"/>
                </a:solidFill>
                <a:latin typeface="Aparajita" pitchFamily="34" charset="0"/>
                <a:cs typeface="Aparajita" pitchFamily="34" charset="0"/>
              </a:rPr>
              <a:t> </a:t>
            </a:r>
            <a:endParaRPr lang="es-ES" sz="4000" b="1" dirty="0" smtClean="0">
              <a:solidFill>
                <a:srgbClr val="FF0000"/>
              </a:solidFill>
              <a:latin typeface="Aparajita" pitchFamily="34" charset="0"/>
              <a:cs typeface="Aparajita" pitchFamily="34" charset="0"/>
            </a:endParaRP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12 de octubre de 2014. Fiesta Nacional de España.</a:t>
            </a: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1 de noviembre de 2014. Festividad de todos los Santos.</a:t>
            </a: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5 de diciembre de 2014. Día no lectivo.</a:t>
            </a:r>
          </a:p>
          <a:p>
            <a:r>
              <a:rPr lang="es-ES" sz="4000" b="1" dirty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8</a:t>
            </a:r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 Diciembre de 2014. Día de la Constitución.</a:t>
            </a: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22 de diciembre al 7 de enero de 2015. Vacaciones Navidad.</a:t>
            </a: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27 de febrero 2015. Día Comunidad Educativa</a:t>
            </a:r>
            <a:endParaRPr lang="es-ES" sz="4000" b="1" dirty="0">
              <a:solidFill>
                <a:srgbClr val="002060"/>
              </a:solidFill>
              <a:latin typeface="Aparajita" pitchFamily="34" charset="0"/>
              <a:cs typeface="Aparajita" pitchFamily="34" charset="0"/>
            </a:endParaRP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28 de febrero de 2015. Día de Andalucía.</a:t>
            </a: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30 de marzo al 5 de abril. Vacaciones Semana Santa</a:t>
            </a: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1 de mayo de 2015. Día del Trabajo.</a:t>
            </a: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21 mayo 2015. Fiesta Local San Roque</a:t>
            </a:r>
          </a:p>
          <a:p>
            <a:r>
              <a:rPr lang="es-ES" b="1" i="1" dirty="0" smtClean="0">
                <a:solidFill>
                  <a:srgbClr val="002060"/>
                </a:solidFill>
                <a:latin typeface="Aparajita" pitchFamily="34" charset="0"/>
              </a:rPr>
              <a:t>** Quedan 2 días del consejo escolar municipal.</a:t>
            </a:r>
            <a:endParaRPr lang="es-ES" b="1" dirty="0">
              <a:solidFill>
                <a:srgbClr val="002060"/>
              </a:solidFill>
            </a:endParaRPr>
          </a:p>
        </p:txBody>
      </p:sp>
      <p:pic>
        <p:nvPicPr>
          <p:cNvPr id="7" name="6 Imagen" descr="imagesCAHCL6P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97017">
            <a:off x="7542176" y="521590"/>
            <a:ext cx="1486104" cy="1033307"/>
          </a:xfrm>
          <a:prstGeom prst="rect">
            <a:avLst/>
          </a:prstGeom>
        </p:spPr>
      </p:pic>
      <p:pic>
        <p:nvPicPr>
          <p:cNvPr id="8" name="7 Imagen" descr="imagesCAOJS49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92280" y="5229200"/>
            <a:ext cx="1224136" cy="1224136"/>
          </a:xfrm>
          <a:prstGeom prst="rect">
            <a:avLst/>
          </a:prstGeom>
        </p:spPr>
      </p:pic>
      <p:pic>
        <p:nvPicPr>
          <p:cNvPr id="9" name="8 Imagen" descr="juntadeandaluci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16632"/>
            <a:ext cx="1036320" cy="9601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3876</TotalTime>
  <Words>754</Words>
  <Application>Microsoft Office PowerPoint</Application>
  <PresentationFormat>Presentación en pantalla (4:3)</PresentationFormat>
  <Paragraphs>134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Diapositiva 1</vt:lpstr>
      <vt:lpstr>ESCUELA OFICIAL DE IDIOMAS DE SAN ROQUE ALUMNADO * INGLÉS PRESENCIAL 679  * INGLÉS CAL 75 * INGLÉS SEMI 192  * FRANCÉS 150 * ALEMÁN 96 * ALEMÁN SEMI 78  * ESPAÑOL PARA EXTRANJEROS 55 – TOTAL 1325 ALUMNOS * THAT´S ENGLISH 500 vacantes- Abierto Plazo preinscripción (11 al 20 de Septiembre) NB y NI </vt:lpstr>
      <vt:lpstr>Exámenes y evaluaciones </vt:lpstr>
      <vt:lpstr>Diapositiva 4</vt:lpstr>
      <vt:lpstr>EOI SAN ROQUE             Actividades Culturales Curso 2014-2015</vt:lpstr>
      <vt:lpstr>ESCUELA OFICIAL DE IDIOMAS DE SAN ROQUE ¿qué más debes saber?</vt:lpstr>
      <vt:lpstr> Asociación de Alumnos </vt:lpstr>
      <vt:lpstr> ESCUELA OFICIAL DE IDIOMAS DE SAN ROQUE Calendario de Secretaría  </vt:lpstr>
      <vt:lpstr>Días No Lectivos Curso 2014-2015   </vt:lpstr>
      <vt:lpstr>ESCUELA OFICIAL DE IDIOMAS DE SAN ROQUE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jerry</dc:creator>
  <cp:lastModifiedBy>Usuario</cp:lastModifiedBy>
  <cp:revision>350</cp:revision>
  <dcterms:modified xsi:type="dcterms:W3CDTF">2014-09-17T13:38:32Z</dcterms:modified>
</cp:coreProperties>
</file>